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0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9" r:id="rId3"/>
    <p:sldId id="354" r:id="rId4"/>
    <p:sldId id="371" r:id="rId5"/>
    <p:sldId id="355" r:id="rId6"/>
    <p:sldId id="347" r:id="rId7"/>
    <p:sldId id="373" r:id="rId8"/>
    <p:sldId id="356" r:id="rId9"/>
    <p:sldId id="349" r:id="rId10"/>
    <p:sldId id="357" r:id="rId11"/>
    <p:sldId id="358" r:id="rId12"/>
    <p:sldId id="350" r:id="rId13"/>
    <p:sldId id="360" r:id="rId14"/>
    <p:sldId id="361" r:id="rId15"/>
    <p:sldId id="352" r:id="rId16"/>
    <p:sldId id="362" r:id="rId17"/>
    <p:sldId id="363" r:id="rId18"/>
    <p:sldId id="364" r:id="rId19"/>
    <p:sldId id="365" r:id="rId20"/>
    <p:sldId id="351" r:id="rId21"/>
    <p:sldId id="366" r:id="rId22"/>
    <p:sldId id="367" r:id="rId23"/>
    <p:sldId id="368" r:id="rId24"/>
    <p:sldId id="353" r:id="rId25"/>
    <p:sldId id="369" r:id="rId26"/>
    <p:sldId id="278" r:id="rId27"/>
    <p:sldId id="377" r:id="rId28"/>
    <p:sldId id="374" r:id="rId29"/>
    <p:sldId id="375" r:id="rId30"/>
  </p:sldIdLst>
  <p:sldSz cx="9144000" cy="6858000" type="screen4x3"/>
  <p:notesSz cx="9296400" cy="6858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6CE50B2-5544-45FD-8C61-566A2960E129}">
          <p14:sldIdLst>
            <p14:sldId id="256"/>
            <p14:sldId id="259"/>
            <p14:sldId id="354"/>
            <p14:sldId id="371"/>
            <p14:sldId id="355"/>
            <p14:sldId id="347"/>
            <p14:sldId id="373"/>
            <p14:sldId id="356"/>
            <p14:sldId id="349"/>
            <p14:sldId id="357"/>
            <p14:sldId id="358"/>
            <p14:sldId id="350"/>
            <p14:sldId id="360"/>
            <p14:sldId id="361"/>
            <p14:sldId id="352"/>
            <p14:sldId id="362"/>
            <p14:sldId id="363"/>
            <p14:sldId id="364"/>
            <p14:sldId id="365"/>
            <p14:sldId id="351"/>
            <p14:sldId id="366"/>
            <p14:sldId id="367"/>
            <p14:sldId id="368"/>
            <p14:sldId id="353"/>
            <p14:sldId id="369"/>
            <p14:sldId id="278"/>
            <p14:sldId id="377"/>
            <p14:sldId id="374"/>
            <p14:sldId id="3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66"/>
    <a:srgbClr val="333399"/>
    <a:srgbClr val="800000"/>
    <a:srgbClr val="DDDDDD"/>
    <a:srgbClr val="FFFFA3"/>
    <a:srgbClr val="333333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71" autoAdjust="0"/>
    <p:restoredTop sz="95238" autoAdjust="0"/>
  </p:normalViewPr>
  <p:slideViewPr>
    <p:cSldViewPr>
      <p:cViewPr>
        <p:scale>
          <a:sx n="100" d="100"/>
          <a:sy n="100" d="100"/>
        </p:scale>
        <p:origin x="968" y="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defTabSz="914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 bwMode="auto">
          <a:xfrm>
            <a:off x="5265809" y="0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algn="r" defTabSz="914200">
              <a:defRPr sz="1200"/>
            </a:lvl1pPr>
          </a:lstStyle>
          <a:p>
            <a:pPr>
              <a:defRPr/>
            </a:pPr>
            <a:fld id="{251AAEC2-9967-49E8-8548-5CA7C6D9692C}" type="datetimeFigureOut">
              <a:rPr lang="en-US"/>
              <a:pPr>
                <a:defRPr/>
              </a:pPr>
              <a:t>10/31/16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 bwMode="auto">
          <a:xfrm>
            <a:off x="0" y="6513694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b" anchorCtr="0" compatLnSpc="1">
            <a:prstTxWarp prst="textNoShape">
              <a:avLst/>
            </a:prstTxWarp>
          </a:bodyPr>
          <a:lstStyle>
            <a:lvl1pPr defTabSz="914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 bwMode="auto">
          <a:xfrm>
            <a:off x="5265809" y="6513694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b" anchorCtr="0" compatLnSpc="1">
            <a:prstTxWarp prst="textNoShape">
              <a:avLst/>
            </a:prstTxWarp>
          </a:bodyPr>
          <a:lstStyle>
            <a:lvl1pPr algn="r" defTabSz="914200">
              <a:defRPr sz="1200"/>
            </a:lvl1pPr>
          </a:lstStyle>
          <a:p>
            <a:pPr>
              <a:defRPr/>
            </a:pPr>
            <a:fld id="{D4651D1D-C487-4C8C-8FB5-C513694786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336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tiff>
</file>

<file path=ppt/media/image5.jpeg>
</file>

<file path=ppt/media/image6.tif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defTabSz="914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65809" y="0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algn="r" defTabSz="914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53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33700" y="514350"/>
            <a:ext cx="3429000" cy="2571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9640" y="3258019"/>
            <a:ext cx="7437120" cy="30858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3694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b" anchorCtr="0" compatLnSpc="1">
            <a:prstTxWarp prst="textNoShape">
              <a:avLst/>
            </a:prstTxWarp>
          </a:bodyPr>
          <a:lstStyle>
            <a:lvl1pPr defTabSz="914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5809" y="6513694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b" anchorCtr="0" compatLnSpc="1">
            <a:prstTxWarp prst="textNoShape">
              <a:avLst/>
            </a:prstTxWarp>
          </a:bodyPr>
          <a:lstStyle>
            <a:lvl1pPr algn="r" defTabSz="914200">
              <a:defRPr sz="1200"/>
            </a:lvl1pPr>
          </a:lstStyle>
          <a:p>
            <a:pPr>
              <a:defRPr/>
            </a:pPr>
            <a:fld id="{C9042FCE-08B6-4859-B6D3-79AEC46699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378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974299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425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87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1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9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43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384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217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5.jpeg"/><Relationship Id="rId5" Type="http://schemas.openxmlformats.org/officeDocument/2006/relationships/image" Target="../media/image6.tif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" y="2514600"/>
            <a:ext cx="8763000" cy="1371600"/>
          </a:xfrm>
        </p:spPr>
        <p:txBody>
          <a:bodyPr/>
          <a:lstStyle>
            <a:lvl1pPr algn="ctr">
              <a:defRPr sz="3200"/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200" y="4495800"/>
            <a:ext cx="8991600" cy="533400"/>
          </a:xfrm>
        </p:spPr>
        <p:txBody>
          <a:bodyPr anchor="b"/>
          <a:lstStyle>
            <a:lvl1pPr marL="0" indent="0" algn="ctr">
              <a:buFont typeface="Wingdings" pitchFamily="2" charset="2"/>
              <a:buNone/>
              <a:defRPr sz="2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>
              <a:defRPr/>
            </a:pPr>
            <a:r>
              <a:rPr lang="en-US" dirty="0" smtClean="0"/>
              <a:t>MILCOM 2015</a:t>
            </a:r>
            <a:endParaRPr lang="en-US" dirty="0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pPr>
              <a:defRPr/>
            </a:pPr>
            <a:r>
              <a:rPr lang="en-US" smtClean="0"/>
              <a:t>S Bhunia, V Behzadan, S Sengupta</a:t>
            </a:r>
            <a:endParaRPr lang="en-US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 algn="r">
              <a:defRPr sz="1400"/>
            </a:lvl1pPr>
          </a:lstStyle>
          <a:p>
            <a:pPr>
              <a:defRPr/>
            </a:pPr>
            <a:fld id="{D5BD2878-37E7-4214-832E-D0B4D4E3CE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30055" name="Picture 7" descr="blue strip cop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0056" name="Picture 8" descr="blue strip cop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" t="20168"/>
          <a:stretch>
            <a:fillRect/>
          </a:stretch>
        </p:blipFill>
        <p:spPr bwMode="auto">
          <a:xfrm>
            <a:off x="0" y="6556375"/>
            <a:ext cx="9144000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0058" name="Picture 6" descr="Nevada_Master_stack_slogan_4c larg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77825"/>
            <a:ext cx="1793875" cy="132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648200" y="377825"/>
            <a:ext cx="1905000" cy="12250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F282ADB-FC78-4284-A83E-6E7D21965E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77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5600" y="381000"/>
            <a:ext cx="2133600" cy="57451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81000"/>
            <a:ext cx="6248400" cy="57451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22AE965-F18C-45F9-8D7D-28F6266D4B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971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31775" indent="-231775">
              <a:buFont typeface="Wingdings" pitchFamily="2" charset="2"/>
              <a:buChar char="Ø"/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553199"/>
            <a:ext cx="2133600" cy="30480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190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F262DB0-D280-4ACF-B516-4D9C998084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132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447800"/>
            <a:ext cx="4191000" cy="46783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191000" cy="46783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DDD279B-F598-4DB5-8445-92A4C20AB6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794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D68D12C-9CC9-43AA-B0EC-49FFCDB801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205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08CEE09-DA8C-4B61-AEB6-A157FE7998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454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MILCOM 2015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S Bhunia, V Behzadan, S Sengupta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AA42308-F9D6-469D-A4E2-91C14168A14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245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65700AC-E9DB-441B-8D76-A9099474B7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78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MILCOM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S Bhunia, V Behzadan, S Sengupta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FAC90CA-2EF8-4496-A767-A4FDAC7214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028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jpeg"/><Relationship Id="rId15" Type="http://schemas.openxmlformats.org/officeDocument/2006/relationships/image" Target="../media/image3.jpeg"/><Relationship Id="rId1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47800" y="381000"/>
            <a:ext cx="7391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29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43000" y="1447800"/>
            <a:ext cx="76962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556770"/>
            <a:ext cx="2133600" cy="301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29031" name="Picture 7" descr="blue strip copy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9032" name="Picture 8" descr="blue strip copy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6480175"/>
            <a:ext cx="9140825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9033" name="Picture 9" descr="Nevada_N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98426"/>
            <a:ext cx="10668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 userDrawn="1"/>
        </p:nvSpPr>
        <p:spPr>
          <a:xfrm>
            <a:off x="290421" y="6566041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MILCOM 2016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226278" y="6561826"/>
            <a:ext cx="4876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 Bhunia, M Khan, S </a:t>
            </a:r>
            <a:r>
              <a:rPr lang="en-US" sz="1400" dirty="0" err="1" smtClean="0">
                <a:solidFill>
                  <a:schemeClr val="bg1"/>
                </a:solidFill>
              </a:rPr>
              <a:t>Sengupta</a:t>
            </a:r>
            <a:r>
              <a:rPr lang="en-US" sz="1400" dirty="0" smtClean="0">
                <a:solidFill>
                  <a:schemeClr val="bg1"/>
                </a:solidFill>
              </a:rPr>
              <a:t>, M </a:t>
            </a:r>
            <a:r>
              <a:rPr lang="en-US" sz="1400" dirty="0" err="1" smtClean="0">
                <a:solidFill>
                  <a:schemeClr val="bg1"/>
                </a:solidFill>
              </a:rPr>
              <a:t>Yuksel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1143000" y="-2977"/>
            <a:ext cx="739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LOS Discovery for Highly Directional Full Duplex RF/FSO Transceivers</a:t>
            </a:r>
            <a:endParaRPr lang="en-US" sz="1400" dirty="0">
              <a:solidFill>
                <a:schemeClr val="bg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39700" y="5105400"/>
            <a:ext cx="1031725" cy="13747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Times New Roman" pitchFamily="18" charset="0"/>
          <a:ea typeface="+mj-ea"/>
          <a:cs typeface="Times New Roman" pitchFamily="18" charset="0"/>
        </a:defRPr>
      </a:lvl1pPr>
      <a:lvl2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2pPr>
      <a:lvl3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3pPr>
      <a:lvl4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4pPr>
      <a:lvl5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9pPr>
    </p:titleStyle>
    <p:bodyStyle>
      <a:lvl1pPr marL="231775" indent="-231775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400" b="1">
          <a:solidFill>
            <a:schemeClr val="tx1"/>
          </a:solidFill>
          <a:latin typeface="Perpetua" pitchFamily="18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Perpetua" pitchFamily="18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Perpetua" pitchFamily="18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Perpetua" pitchFamily="18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Perpetua" pitchFamily="18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2514600"/>
            <a:ext cx="9144000" cy="1371600"/>
          </a:xfrm>
        </p:spPr>
        <p:txBody>
          <a:bodyPr/>
          <a:lstStyle/>
          <a:p>
            <a:r>
              <a:rPr lang="en-US" dirty="0"/>
              <a:t>LOS Discovery for Highly Directional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Full </a:t>
            </a:r>
            <a:r>
              <a:rPr lang="en-US" dirty="0"/>
              <a:t>Duplex RF/FSO Transceivers</a:t>
            </a:r>
          </a:p>
        </p:txBody>
      </p:sp>
      <p:sp>
        <p:nvSpPr>
          <p:cNvPr id="1556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4191000"/>
            <a:ext cx="9117874" cy="533400"/>
          </a:xfrm>
        </p:spPr>
        <p:txBody>
          <a:bodyPr/>
          <a:lstStyle/>
          <a:p>
            <a:r>
              <a:rPr lang="en-US" dirty="0" smtClean="0"/>
              <a:t>S Bhunia, M Khan, S </a:t>
            </a:r>
            <a:r>
              <a:rPr lang="en-US" dirty="0" err="1" smtClean="0"/>
              <a:t>Sengupta</a:t>
            </a:r>
            <a:r>
              <a:rPr lang="en-US" dirty="0" smtClean="0"/>
              <a:t> and M </a:t>
            </a:r>
            <a:r>
              <a:rPr lang="en-US" dirty="0" err="1" smtClean="0"/>
              <a:t>Yuksel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0" y="3657600"/>
            <a:ext cx="9117874" cy="44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400" b="1">
                <a:solidFill>
                  <a:schemeClr val="tx1"/>
                </a:solidFill>
                <a:latin typeface="Perpetua" pitchFamily="18" charset="0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endParaRPr lang="en-US" b="0" kern="0" dirty="0">
              <a:solidFill>
                <a:srgbClr val="00006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Discovery by continuation rotation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366306"/>
            <a:ext cx="3352800" cy="4958293"/>
          </a:xfrm>
        </p:spPr>
        <p:txBody>
          <a:bodyPr/>
          <a:lstStyle/>
          <a:p>
            <a:r>
              <a:rPr lang="en-US" dirty="0" smtClean="0"/>
              <a:t>Rotate transceivers</a:t>
            </a:r>
          </a:p>
          <a:p>
            <a:r>
              <a:rPr lang="en-US" dirty="0" smtClean="0"/>
              <a:t>Random angular speed</a:t>
            </a:r>
          </a:p>
          <a:p>
            <a:r>
              <a:rPr lang="en-US" dirty="0" smtClean="0"/>
              <a:t>Both send beacons</a:t>
            </a:r>
          </a:p>
          <a:p>
            <a:r>
              <a:rPr lang="en-US" dirty="0" smtClean="0"/>
              <a:t>Wait for 3-way handshake</a:t>
            </a:r>
          </a:p>
          <a:p>
            <a:r>
              <a:rPr lang="en-US" dirty="0" smtClean="0"/>
              <a:t>Stop rotation upon completion</a:t>
            </a:r>
          </a:p>
          <a:p>
            <a:r>
              <a:rPr lang="en-US" dirty="0" smtClean="0"/>
              <a:t>Restart if not discover for long time</a:t>
            </a:r>
          </a:p>
          <a:p>
            <a:r>
              <a:rPr lang="en-US" dirty="0" smtClean="0"/>
              <a:t>Asynchronous algorithm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1366307"/>
            <a:ext cx="4757738" cy="493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30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Timing Diagram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143000"/>
            <a:ext cx="5166361" cy="532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93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Evaluation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942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for neighbor discovery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450" y="1298484"/>
            <a:ext cx="6762750" cy="510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45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transition diagram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08CEE09-DA8C-4B61-AEB6-A157FE7998C9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524000"/>
            <a:ext cx="7527996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48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Evaluation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89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447800"/>
            <a:ext cx="4340971" cy="4876800"/>
          </a:xfrm>
        </p:spPr>
        <p:txBody>
          <a:bodyPr/>
          <a:lstStyle/>
          <a:p>
            <a:r>
              <a:rPr lang="en-US" dirty="0" smtClean="0"/>
              <a:t>Two static nodes</a:t>
            </a:r>
          </a:p>
          <a:p>
            <a:r>
              <a:rPr lang="cs-CZ" dirty="0"/>
              <a:t>1112 </a:t>
            </a:r>
            <a:r>
              <a:rPr lang="cs-CZ" dirty="0" err="1" smtClean="0"/>
              <a:t>μs</a:t>
            </a:r>
            <a:r>
              <a:rPr lang="cs-CZ" dirty="0" smtClean="0"/>
              <a:t> </a:t>
            </a:r>
            <a:r>
              <a:rPr lang="cs-CZ" dirty="0" err="1" smtClean="0"/>
              <a:t>for</a:t>
            </a:r>
            <a:r>
              <a:rPr lang="cs-CZ" dirty="0" smtClean="0"/>
              <a:t> handshaking</a:t>
            </a:r>
            <a:endParaRPr lang="cs-CZ" dirty="0"/>
          </a:p>
          <a:p>
            <a:r>
              <a:rPr lang="cs-CZ" dirty="0" smtClean="0"/>
              <a:t>F</a:t>
            </a:r>
            <a:r>
              <a:rPr lang="en-US" dirty="0" err="1" smtClean="0"/>
              <a:t>rame</a:t>
            </a:r>
            <a:r>
              <a:rPr lang="en-US" dirty="0" smtClean="0"/>
              <a:t> structure similar to </a:t>
            </a:r>
            <a:r>
              <a:rPr lang="en-US" dirty="0" err="1" smtClean="0"/>
              <a:t>WiFi</a:t>
            </a:r>
            <a:endParaRPr lang="en-US" dirty="0" smtClean="0"/>
          </a:p>
          <a:p>
            <a:r>
              <a:rPr lang="en-US" dirty="0" smtClean="0"/>
              <a:t>Data rate of 1Mbps</a:t>
            </a:r>
          </a:p>
          <a:p>
            <a:r>
              <a:rPr lang="en-US" dirty="0" smtClean="0"/>
              <a:t>1,000,000 repetition</a:t>
            </a:r>
          </a:p>
          <a:p>
            <a:r>
              <a:rPr lang="en-US" dirty="0" smtClean="0"/>
              <a:t>Four divergence angles (</a:t>
            </a:r>
            <a:r>
              <a:rPr lang="el-GR" dirty="0" smtClean="0"/>
              <a:t>β</a:t>
            </a:r>
            <a:r>
              <a:rPr lang="en-US" dirty="0" smtClean="0"/>
              <a:t>)</a:t>
            </a:r>
          </a:p>
          <a:p>
            <a:r>
              <a:rPr lang="en-US" dirty="0" smtClean="0"/>
              <a:t>Determines reset time</a:t>
            </a:r>
          </a:p>
          <a:p>
            <a:r>
              <a:rPr lang="en-US" dirty="0" smtClean="0"/>
              <a:t>Effect of Processing delay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3971" y="457200"/>
            <a:ext cx="3627372" cy="30680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071" y="3476667"/>
            <a:ext cx="3494929" cy="296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279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results 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447800"/>
            <a:ext cx="4467225" cy="4876800"/>
          </a:xfrm>
        </p:spPr>
        <p:txBody>
          <a:bodyPr/>
          <a:lstStyle/>
          <a:p>
            <a:r>
              <a:rPr lang="en-US" dirty="0" smtClean="0"/>
              <a:t>Hard boundary of angular speed is not optimal</a:t>
            </a:r>
          </a:p>
          <a:p>
            <a:r>
              <a:rPr lang="en-US" dirty="0" smtClean="0"/>
              <a:t>Boundaries are chosen from simulation</a:t>
            </a:r>
          </a:p>
          <a:p>
            <a:endParaRPr lang="en-US" dirty="0" smtClean="0"/>
          </a:p>
          <a:p>
            <a:r>
              <a:rPr lang="en-US" dirty="0" smtClean="0"/>
              <a:t>Divergence angle of 3</a:t>
            </a:r>
            <a:r>
              <a:rPr lang="en-US" baseline="30000" dirty="0" smtClean="0"/>
              <a:t>O</a:t>
            </a:r>
          </a:p>
          <a:p>
            <a:r>
              <a:rPr lang="en-US" dirty="0" smtClean="0"/>
              <a:t>The optimal point lie in the blue region</a:t>
            </a:r>
          </a:p>
          <a:p>
            <a:pPr marL="0" indent="0">
              <a:buNone/>
            </a:pPr>
            <a:endParaRPr lang="el-G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0225" y="361950"/>
            <a:ext cx="3505200" cy="29193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399" y="3314306"/>
            <a:ext cx="3592739" cy="312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91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1295400"/>
            <a:ext cx="7668075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878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optimal </a:t>
            </a:r>
            <a:r>
              <a:rPr lang="el-GR" dirty="0"/>
              <a:t>α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19624" y="1447800"/>
            <a:ext cx="4219575" cy="4876800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Simulation for mobile node</a:t>
            </a:r>
          </a:p>
          <a:p>
            <a:r>
              <a:rPr lang="en-US" dirty="0" smtClean="0"/>
              <a:t>Divergence angle of 5</a:t>
            </a:r>
            <a:r>
              <a:rPr lang="en-US" baseline="30000" dirty="0" smtClean="0"/>
              <a:t>o</a:t>
            </a:r>
            <a:r>
              <a:rPr lang="en-US" dirty="0" smtClean="0"/>
              <a:t> </a:t>
            </a:r>
          </a:p>
          <a:p>
            <a:r>
              <a:rPr lang="en-US" dirty="0" smtClean="0"/>
              <a:t>Varying </a:t>
            </a:r>
            <a:r>
              <a:rPr lang="el-GR" dirty="0"/>
              <a:t>α </a:t>
            </a:r>
          </a:p>
          <a:p>
            <a:r>
              <a:rPr lang="en-US" dirty="0" smtClean="0"/>
              <a:t>Here optimal </a:t>
            </a:r>
            <a:r>
              <a:rPr lang="el-GR" dirty="0"/>
              <a:t>α </a:t>
            </a:r>
            <a:r>
              <a:rPr lang="en-US" dirty="0" smtClean="0"/>
              <a:t>is 0.06</a:t>
            </a:r>
            <a:endParaRPr lang="el-GR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AA42308-F9D6-469D-A4E2-91C14168A14B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752600"/>
            <a:ext cx="4391025" cy="380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45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Evaluation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83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Prototype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Evaluation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164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332141"/>
            <a:ext cx="5181600" cy="501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595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snapshot of the experiment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08CEE09-DA8C-4B61-AEB6-A157FE7998C9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114" y="1358376"/>
            <a:ext cx="5943600" cy="498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87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7391400" cy="762000"/>
          </a:xfrm>
        </p:spPr>
        <p:txBody>
          <a:bodyPr/>
          <a:lstStyle/>
          <a:p>
            <a:r>
              <a:rPr lang="en-US" dirty="0" smtClean="0"/>
              <a:t>Experiment Results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08CEE09-DA8C-4B61-AEB6-A157FE7998C9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7036" y="303197"/>
            <a:ext cx="4362450" cy="35667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707" y="3848150"/>
            <a:ext cx="4104136" cy="2624137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143000" y="1447800"/>
            <a:ext cx="3767707" cy="4876800"/>
          </a:xfrm>
          <a:prstGeom prst="rect">
            <a:avLst/>
          </a:prstGeom>
        </p:spPr>
        <p:txBody>
          <a:bodyPr/>
          <a:lstStyle>
            <a:lvl1pPr marL="231775" indent="-231775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400" b="1">
                <a:solidFill>
                  <a:schemeClr val="tx1"/>
                </a:solidFill>
                <a:latin typeface="Perpetua" pitchFamily="18" charset="0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kern="0" dirty="0" smtClean="0"/>
              <a:t>IR transmitter</a:t>
            </a:r>
          </a:p>
          <a:p>
            <a:r>
              <a:rPr lang="el-GR" b="0" kern="0" dirty="0" smtClean="0"/>
              <a:t> </a:t>
            </a:r>
            <a:r>
              <a:rPr lang="en-US" b="0" kern="0" dirty="0" smtClean="0"/>
              <a:t>divergence </a:t>
            </a:r>
            <a:r>
              <a:rPr lang="en-US" b="0" kern="0" dirty="0"/>
              <a:t>angle of </a:t>
            </a:r>
            <a:r>
              <a:rPr lang="en-US" b="0" kern="0" dirty="0" smtClean="0"/>
              <a:t>24</a:t>
            </a:r>
            <a:r>
              <a:rPr lang="en-US" b="0" kern="0" baseline="30000" dirty="0" smtClean="0"/>
              <a:t>o</a:t>
            </a:r>
            <a:endParaRPr lang="en-US" b="0" kern="0" dirty="0" smtClean="0"/>
          </a:p>
          <a:p>
            <a:r>
              <a:rPr lang="en-US" b="0" kern="0" dirty="0" smtClean="0"/>
              <a:t>Transmission time </a:t>
            </a:r>
            <a:r>
              <a:rPr lang="el-GR" b="0" kern="0" dirty="0"/>
              <a:t>48.44 </a:t>
            </a:r>
            <a:r>
              <a:rPr lang="el-GR" b="0" kern="0" dirty="0" err="1"/>
              <a:t>μs</a:t>
            </a:r>
            <a:r>
              <a:rPr lang="el-GR" b="0" kern="0" dirty="0"/>
              <a:t> </a:t>
            </a:r>
          </a:p>
          <a:p>
            <a:r>
              <a:rPr lang="en-US" b="0" kern="0" dirty="0" smtClean="0"/>
              <a:t>Processing time </a:t>
            </a:r>
            <a:r>
              <a:rPr lang="hr-HR" b="0" kern="0" dirty="0"/>
              <a:t>1078.73 </a:t>
            </a:r>
            <a:r>
              <a:rPr lang="hr-HR" b="0" kern="0" dirty="0" err="1"/>
              <a:t>μs</a:t>
            </a:r>
            <a:r>
              <a:rPr lang="hr-HR" b="0" kern="0" dirty="0"/>
              <a:t> </a:t>
            </a:r>
          </a:p>
          <a:p>
            <a:r>
              <a:rPr lang="en-US" b="0" kern="0" dirty="0" smtClean="0"/>
              <a:t>Limited angular speed</a:t>
            </a:r>
          </a:p>
          <a:p>
            <a:r>
              <a:rPr lang="en-US" b="0" kern="0" dirty="0" smtClean="0"/>
              <a:t>Speed chosen from (0,</a:t>
            </a:r>
            <a:r>
              <a:rPr lang="el-GR" b="0" kern="0" dirty="0"/>
              <a:t> </a:t>
            </a:r>
            <a:r>
              <a:rPr lang="el-GR" b="0" kern="0" dirty="0" err="1" smtClean="0"/>
              <a:t>ω</a:t>
            </a:r>
            <a:r>
              <a:rPr lang="el-GR" b="0" kern="0" baseline="-25000" dirty="0" err="1" smtClean="0"/>
              <a:t>max</a:t>
            </a:r>
            <a:r>
              <a:rPr lang="en-US" b="0" kern="0" dirty="0" smtClean="0"/>
              <a:t>)</a:t>
            </a:r>
          </a:p>
          <a:p>
            <a:r>
              <a:rPr lang="en-US" b="0" kern="0" dirty="0" smtClean="0"/>
              <a:t>Average discovery time 8.53s</a:t>
            </a:r>
          </a:p>
          <a:p>
            <a:endParaRPr lang="en-US" b="0" kern="0" dirty="0"/>
          </a:p>
        </p:txBody>
      </p:sp>
    </p:spTree>
    <p:extLst>
      <p:ext uri="{BB962C8B-B14F-4D97-AF65-F5344CB8AC3E}">
        <p14:creationId xmlns:p14="http://schemas.microsoft.com/office/powerpoint/2010/main" val="2034977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Evaluation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7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Proposed </a:t>
            </a:r>
            <a:r>
              <a:rPr lang="en-US" dirty="0"/>
              <a:t>a novel approach for discovering a neighbor </a:t>
            </a:r>
            <a:endParaRPr lang="en-US" dirty="0" smtClean="0"/>
          </a:p>
          <a:p>
            <a:pPr lvl="1"/>
            <a:r>
              <a:rPr lang="en-US" dirty="0" smtClean="0"/>
              <a:t>line-of-sight </a:t>
            </a:r>
            <a:r>
              <a:rPr lang="en-US" dirty="0"/>
              <a:t>(LOS) directional </a:t>
            </a:r>
            <a:r>
              <a:rPr lang="en-US" dirty="0" smtClean="0"/>
              <a:t>links</a:t>
            </a:r>
          </a:p>
          <a:p>
            <a:pPr lvl="1"/>
            <a:r>
              <a:rPr lang="en-US" dirty="0" smtClean="0"/>
              <a:t>in band communication</a:t>
            </a:r>
          </a:p>
          <a:p>
            <a:pPr lvl="1"/>
            <a:r>
              <a:rPr lang="en-US" dirty="0"/>
              <a:t>rotate the transceivers and send search signals </a:t>
            </a:r>
          </a:p>
          <a:p>
            <a:pPr lvl="1"/>
            <a:r>
              <a:rPr lang="en-US" dirty="0"/>
              <a:t>method for finding optimal rotational speeds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eset rotational speed after optimal time</a:t>
            </a:r>
          </a:p>
          <a:p>
            <a:pPr lvl="1"/>
            <a:r>
              <a:rPr lang="en-US" dirty="0" smtClean="0"/>
              <a:t>Reasonable discovery period</a:t>
            </a:r>
            <a:endParaRPr lang="en-US" dirty="0"/>
          </a:p>
          <a:p>
            <a:pPr lvl="1"/>
            <a:r>
              <a:rPr lang="en-US" dirty="0" smtClean="0"/>
              <a:t>Works both in stationary </a:t>
            </a:r>
            <a:r>
              <a:rPr lang="en-US" dirty="0"/>
              <a:t>and mobile scenarios </a:t>
            </a:r>
          </a:p>
          <a:p>
            <a:r>
              <a:rPr lang="en-US" dirty="0" smtClean="0"/>
              <a:t> Future directions: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n band discovery for 3D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efinement of LOS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595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AA42308-F9D6-469D-A4E2-91C14168A14B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2514600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Franklin Gothic Book" pitchFamily="34" charset="0"/>
                <a:ea typeface="+mj-ea"/>
                <a:cs typeface="+mj-cs"/>
              </a:defRPr>
            </a:lvl1pPr>
            <a:lvl2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2pPr>
            <a:lvl3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3pPr>
            <a:lvl4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4pPr>
            <a:lvl5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5pPr>
            <a:lvl6pPr marL="4572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6pPr>
            <a:lvl7pPr marL="9144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7pPr>
            <a:lvl8pPr marL="13716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8pPr>
            <a:lvl9pPr marL="18288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 You!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94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AA42308-F9D6-469D-A4E2-91C14168A14B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2514600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Franklin Gothic Book" pitchFamily="34" charset="0"/>
                <a:ea typeface="+mj-ea"/>
                <a:cs typeface="+mj-cs"/>
              </a:defRPr>
            </a:lvl1pPr>
            <a:lvl2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2pPr>
            <a:lvl3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3pPr>
            <a:lvl4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4pPr>
            <a:lvl5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5pPr>
            <a:lvl6pPr marL="4572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6pPr>
            <a:lvl7pPr marL="9144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7pPr>
            <a:lvl8pPr marL="13716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8pPr>
            <a:lvl9pPr marL="18288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Appendix 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146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2816081"/>
            <a:ext cx="6898606" cy="10828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658990"/>
            <a:ext cx="6696075" cy="8667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000" y="4127499"/>
            <a:ext cx="6756100" cy="113968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620000" y="3357490"/>
            <a:ext cx="838200" cy="6049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018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Reset angular speed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447800"/>
            <a:ext cx="8001000" cy="4876800"/>
          </a:xfrm>
        </p:spPr>
        <p:txBody>
          <a:bodyPr/>
          <a:lstStyle/>
          <a:p>
            <a:r>
              <a:rPr lang="en-US" dirty="0" smtClean="0"/>
              <a:t>If neighbors not discovered for long time reset angular speed (</a:t>
            </a:r>
            <a:r>
              <a:rPr lang="el-GR" dirty="0" smtClean="0"/>
              <a:t>ω</a:t>
            </a:r>
            <a:r>
              <a:rPr lang="en-US" dirty="0" smtClean="0"/>
              <a:t>)</a:t>
            </a:r>
          </a:p>
          <a:p>
            <a:r>
              <a:rPr lang="en-US" dirty="0" smtClean="0"/>
              <a:t>Calculate reset time as:</a:t>
            </a:r>
          </a:p>
          <a:p>
            <a:endParaRPr lang="en-US" dirty="0"/>
          </a:p>
          <a:p>
            <a:r>
              <a:rPr lang="en-US" dirty="0" smtClean="0"/>
              <a:t>Optimal reset time</a:t>
            </a:r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Optimal boundary of angular speed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993900"/>
            <a:ext cx="4789706" cy="6095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2781298"/>
            <a:ext cx="3657600" cy="187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6253" y="5029200"/>
            <a:ext cx="4343400" cy="114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3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Directional Transceiver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143000"/>
            <a:ext cx="7696200" cy="5181600"/>
          </a:xfrm>
        </p:spPr>
        <p:txBody>
          <a:bodyPr/>
          <a:lstStyle/>
          <a:p>
            <a:r>
              <a:rPr lang="en-US" dirty="0" smtClean="0"/>
              <a:t>Concentrate all the radiation energy in one direction</a:t>
            </a:r>
          </a:p>
          <a:p>
            <a:r>
              <a:rPr lang="en-US" dirty="0" smtClean="0"/>
              <a:t>Example:</a:t>
            </a:r>
          </a:p>
          <a:p>
            <a:pPr lvl="1"/>
            <a:r>
              <a:rPr lang="en-US" dirty="0" smtClean="0"/>
              <a:t>Directional Radio Frequency (RF)</a:t>
            </a:r>
          </a:p>
          <a:p>
            <a:pPr lvl="1"/>
            <a:r>
              <a:rPr lang="en-US" dirty="0" smtClean="0"/>
              <a:t>Free Space Optical communication (FSO)</a:t>
            </a:r>
          </a:p>
          <a:p>
            <a:r>
              <a:rPr lang="en-US" dirty="0" smtClean="0"/>
              <a:t>Benefits:</a:t>
            </a:r>
          </a:p>
          <a:p>
            <a:pPr lvl="1"/>
            <a:r>
              <a:rPr lang="en-US" dirty="0" smtClean="0"/>
              <a:t>Higher gain for signal reception</a:t>
            </a:r>
          </a:p>
          <a:p>
            <a:pPr lvl="1"/>
            <a:r>
              <a:rPr lang="en-US" dirty="0" smtClean="0"/>
              <a:t>Avoid unwanted interference</a:t>
            </a:r>
          </a:p>
          <a:p>
            <a:pPr lvl="1"/>
            <a:r>
              <a:rPr lang="en-US" dirty="0" smtClean="0"/>
              <a:t>Security</a:t>
            </a:r>
          </a:p>
          <a:p>
            <a:r>
              <a:rPr lang="en-US" dirty="0" smtClean="0"/>
              <a:t>Problem</a:t>
            </a:r>
          </a:p>
          <a:p>
            <a:pPr lvl="1"/>
            <a:r>
              <a:rPr lang="en-US" dirty="0" smtClean="0"/>
              <a:t>Need Line of Sight (LOS) orientation</a:t>
            </a:r>
          </a:p>
          <a:p>
            <a:pPr lvl="1"/>
            <a:r>
              <a:rPr lang="en-US" dirty="0" smtClean="0"/>
              <a:t>Complex MAC layer protocol</a:t>
            </a:r>
          </a:p>
          <a:p>
            <a:pPr lvl="1"/>
            <a:r>
              <a:rPr lang="en-US" dirty="0" smtClean="0"/>
              <a:t>Mobility ( such as </a:t>
            </a:r>
            <a:r>
              <a:rPr lang="en-US" dirty="0" err="1" smtClean="0"/>
              <a:t>backbot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17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Directional Full Duplex Transceivers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371600"/>
            <a:ext cx="7696200" cy="3276600"/>
          </a:xfrm>
        </p:spPr>
        <p:txBody>
          <a:bodyPr/>
          <a:lstStyle/>
          <a:p>
            <a:r>
              <a:rPr lang="en-US" dirty="0"/>
              <a:t>Can transmit and </a:t>
            </a:r>
            <a:r>
              <a:rPr lang="en-US" dirty="0" smtClean="0"/>
              <a:t>receive simultaneously on same channel</a:t>
            </a:r>
          </a:p>
          <a:p>
            <a:r>
              <a:rPr lang="en-US" dirty="0" smtClean="0"/>
              <a:t>Transmitter and Receiver oriented in same direction</a:t>
            </a:r>
          </a:p>
          <a:p>
            <a:r>
              <a:rPr lang="en-US" dirty="0" smtClean="0"/>
              <a:t>Complex signal processing to cancel transmitter noise in receiver</a:t>
            </a:r>
          </a:p>
          <a:p>
            <a:r>
              <a:rPr lang="en-US" dirty="0" smtClean="0"/>
              <a:t>Data rate increases significantly</a:t>
            </a:r>
          </a:p>
          <a:p>
            <a:r>
              <a:rPr lang="en-US" dirty="0" smtClean="0"/>
              <a:t>Need sophisticated design to discover LOS of a neighbor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5681" y="4533900"/>
            <a:ext cx="4047519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4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Neighbor Discovery in Directional Transceiver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Discovering LOS between two nodes</a:t>
            </a:r>
          </a:p>
          <a:p>
            <a:pPr lvl="1"/>
            <a:r>
              <a:rPr lang="en-US" dirty="0" smtClean="0"/>
              <a:t>Without any location measurement</a:t>
            </a:r>
          </a:p>
          <a:p>
            <a:pPr lvl="1"/>
            <a:r>
              <a:rPr lang="en-US" dirty="0" smtClean="0"/>
              <a:t>Without any </a:t>
            </a:r>
            <a:r>
              <a:rPr lang="en-US" dirty="0" err="1" smtClean="0"/>
              <a:t>apriori</a:t>
            </a:r>
            <a:r>
              <a:rPr lang="en-US" dirty="0" smtClean="0"/>
              <a:t> knowledge</a:t>
            </a:r>
          </a:p>
          <a:p>
            <a:r>
              <a:rPr lang="en-US" dirty="0" smtClean="0"/>
              <a:t>Contribution:</a:t>
            </a:r>
            <a:endParaRPr lang="en-US" dirty="0"/>
          </a:p>
          <a:p>
            <a:pPr lvl="1"/>
            <a:r>
              <a:rPr lang="en-US" sz="2000" dirty="0" smtClean="0"/>
              <a:t>discover </a:t>
            </a:r>
            <a:r>
              <a:rPr lang="en-US" sz="2000" dirty="0"/>
              <a:t>each other without any knowledge of </a:t>
            </a:r>
            <a:r>
              <a:rPr lang="en-US" sz="2000" dirty="0" smtClean="0"/>
              <a:t>neighbor’s location</a:t>
            </a:r>
          </a:p>
          <a:p>
            <a:pPr lvl="1"/>
            <a:r>
              <a:rPr lang="en-US" sz="2000" dirty="0"/>
              <a:t>chooses angular speed </a:t>
            </a:r>
            <a:r>
              <a:rPr lang="en-US" sz="2000" dirty="0" smtClean="0"/>
              <a:t>randomly and </a:t>
            </a:r>
            <a:r>
              <a:rPr lang="en-US" sz="2000" dirty="0"/>
              <a:t>reinstates </a:t>
            </a:r>
            <a:r>
              <a:rPr lang="en-US" sz="2000" dirty="0" smtClean="0"/>
              <a:t>after </a:t>
            </a:r>
            <a:r>
              <a:rPr lang="en-US" sz="2000" dirty="0"/>
              <a:t>a threshold </a:t>
            </a:r>
            <a:r>
              <a:rPr lang="en-US" sz="2000" dirty="0" smtClean="0"/>
              <a:t>time</a:t>
            </a:r>
          </a:p>
          <a:p>
            <a:pPr lvl="1"/>
            <a:r>
              <a:rPr lang="en-US" sz="2000" dirty="0"/>
              <a:t>mechanism works well for both stationary and </a:t>
            </a:r>
            <a:r>
              <a:rPr lang="en-US" sz="2000" dirty="0" smtClean="0"/>
              <a:t>mobile setting</a:t>
            </a:r>
          </a:p>
          <a:p>
            <a:pPr lvl="1"/>
            <a:r>
              <a:rPr lang="en-US" sz="2000" dirty="0"/>
              <a:t>can be extended to discover </a:t>
            </a:r>
            <a:r>
              <a:rPr lang="en-US" sz="2000" dirty="0" smtClean="0"/>
              <a:t>multiple neighbors</a:t>
            </a:r>
          </a:p>
          <a:p>
            <a:pPr lvl="1"/>
            <a:r>
              <a:rPr lang="en-US" sz="2000" dirty="0"/>
              <a:t>prototype developed using off the shelf hardware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66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Evaluation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35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447800"/>
            <a:ext cx="3936136" cy="4876800"/>
          </a:xfrm>
        </p:spPr>
        <p:txBody>
          <a:bodyPr/>
          <a:lstStyle/>
          <a:p>
            <a:r>
              <a:rPr lang="en-US" dirty="0">
                <a:latin typeface="Perpetua" charset="0"/>
                <a:ea typeface="Perpetua" charset="0"/>
                <a:cs typeface="Perpetua" charset="0"/>
              </a:rPr>
              <a:t>Two </a:t>
            </a:r>
            <a:r>
              <a:rPr lang="en-US" dirty="0" err="1">
                <a:latin typeface="Perpetua" charset="0"/>
                <a:ea typeface="Perpetua" charset="0"/>
                <a:cs typeface="Perpetua" charset="0"/>
              </a:rPr>
              <a:t>PackBots</a:t>
            </a:r>
            <a:r>
              <a:rPr lang="en-US" dirty="0">
                <a:latin typeface="Perpetua" charset="0"/>
                <a:ea typeface="Perpetua" charset="0"/>
                <a:cs typeface="Perpetua" charset="0"/>
              </a:rPr>
              <a:t> or K-10 Rovers</a:t>
            </a:r>
            <a:endParaRPr lang="en-US" baseline="30000" dirty="0">
              <a:latin typeface="Perpetua" charset="0"/>
              <a:ea typeface="Perpetua" charset="0"/>
              <a:cs typeface="Perpetua" charset="0"/>
            </a:endParaRPr>
          </a:p>
          <a:p>
            <a:r>
              <a:rPr lang="en-US" dirty="0" smtClean="0">
                <a:latin typeface="Perpetua" charset="0"/>
                <a:ea typeface="Perpetua" charset="0"/>
                <a:cs typeface="Perpetua" charset="0"/>
              </a:rPr>
              <a:t>In-band</a:t>
            </a:r>
            <a:r>
              <a:rPr lang="en-US" dirty="0">
                <a:latin typeface="Perpetua" charset="0"/>
                <a:ea typeface="Perpetua" charset="0"/>
                <a:cs typeface="Perpetua" charset="0"/>
              </a:rPr>
              <a:t>: No radio or out-of-band channel</a:t>
            </a:r>
          </a:p>
          <a:p>
            <a:r>
              <a:rPr lang="en-US" dirty="0">
                <a:latin typeface="Perpetua" charset="0"/>
                <a:ea typeface="Perpetua" charset="0"/>
                <a:cs typeface="Perpetua" charset="0"/>
              </a:rPr>
              <a:t>GPS-free environment</a:t>
            </a:r>
          </a:p>
          <a:p>
            <a:r>
              <a:rPr lang="en-US" dirty="0">
                <a:latin typeface="Perpetua" charset="0"/>
                <a:ea typeface="Perpetua" charset="0"/>
                <a:cs typeface="Perpetua" charset="0"/>
              </a:rPr>
              <a:t>The </a:t>
            </a:r>
            <a:r>
              <a:rPr lang="en-US" dirty="0" err="1">
                <a:latin typeface="Perpetua" charset="0"/>
                <a:ea typeface="Perpetua" charset="0"/>
                <a:cs typeface="Perpetua" charset="0"/>
              </a:rPr>
              <a:t>PackBot</a:t>
            </a:r>
            <a:r>
              <a:rPr lang="en-US" dirty="0">
                <a:latin typeface="Perpetua" charset="0"/>
                <a:ea typeface="Perpetua" charset="0"/>
                <a:cs typeface="Perpetua" charset="0"/>
              </a:rPr>
              <a:t> was the first remote controlled robot </a:t>
            </a:r>
            <a:r>
              <a:rPr lang="en-US" dirty="0" smtClean="0">
                <a:latin typeface="Perpetua" charset="0"/>
                <a:ea typeface="Perpetua" charset="0"/>
                <a:cs typeface="Perpetua" charset="0"/>
              </a:rPr>
              <a:t>to enter </a:t>
            </a:r>
            <a:r>
              <a:rPr lang="en-US" dirty="0">
                <a:latin typeface="Perpetua" charset="0"/>
                <a:ea typeface="Perpetua" charset="0"/>
                <a:cs typeface="Perpetua" charset="0"/>
              </a:rPr>
              <a:t>the Fukushima nuclear facility after the </a:t>
            </a:r>
            <a:r>
              <a:rPr lang="en-US" dirty="0" smtClean="0">
                <a:latin typeface="Perpetua" charset="0"/>
                <a:ea typeface="Perpetua" charset="0"/>
                <a:cs typeface="Perpetua" charset="0"/>
              </a:rPr>
              <a:t>East Japan </a:t>
            </a:r>
            <a:r>
              <a:rPr lang="en-US" dirty="0">
                <a:latin typeface="Perpetua" charset="0"/>
                <a:ea typeface="Perpetua" charset="0"/>
                <a:cs typeface="Perpetua" charset="0"/>
              </a:rPr>
              <a:t>Earthquake </a:t>
            </a:r>
            <a:r>
              <a:rPr lang="en-US" dirty="0" smtClean="0">
                <a:latin typeface="Perpetua" charset="0"/>
                <a:ea typeface="Perpetua" charset="0"/>
                <a:cs typeface="Perpetua" charset="0"/>
              </a:rPr>
              <a:t>and  tsunami </a:t>
            </a:r>
            <a:r>
              <a:rPr lang="en-US" dirty="0">
                <a:latin typeface="Perpetua" charset="0"/>
                <a:ea typeface="Perpetua" charset="0"/>
                <a:cs typeface="Perpetua" charset="0"/>
              </a:rPr>
              <a:t>in March 2011.</a:t>
            </a:r>
          </a:p>
          <a:p>
            <a:endParaRPr lang="en-US" dirty="0">
              <a:latin typeface="Perpetua" charset="0"/>
              <a:ea typeface="Perpetua" charset="0"/>
              <a:cs typeface="Perpetu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242755" y="2063782"/>
            <a:ext cx="1802748" cy="16594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136" y="2063783"/>
            <a:ext cx="1828800" cy="16594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/>
          <a:srcRect l="5987" t="11728" r="1135" b="9562"/>
          <a:stretch/>
        </p:blipFill>
        <p:spPr>
          <a:xfrm>
            <a:off x="6248400" y="3886200"/>
            <a:ext cx="1988709" cy="156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016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Strict requirement of LOS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143000"/>
            <a:ext cx="6862143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553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Evaluation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66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R-Landscape">
  <a:themeElements>
    <a:clrScheme name="2_UNR-landscap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2_UNR-landscap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UNR-landscap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UNR-landscap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UNR-landscap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UNR-landscap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UNR-landscap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UNR-landscap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UNR-Landscape</Template>
  <TotalTime>4431</TotalTime>
  <Words>594</Words>
  <Application>Microsoft Macintosh PowerPoint</Application>
  <PresentationFormat>On-screen Show (4:3)</PresentationFormat>
  <Paragraphs>195</Paragraphs>
  <Slides>29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Andalus</vt:lpstr>
      <vt:lpstr>Perpetua</vt:lpstr>
      <vt:lpstr>Times New Roman</vt:lpstr>
      <vt:lpstr>Wingdings</vt:lpstr>
      <vt:lpstr>Arial</vt:lpstr>
      <vt:lpstr>UNR-Landscape</vt:lpstr>
      <vt:lpstr>LOS Discovery for Highly Directional  Full Duplex RF/FSO Transceivers</vt:lpstr>
      <vt:lpstr>Outline</vt:lpstr>
      <vt:lpstr>Directional Transceiver</vt:lpstr>
      <vt:lpstr>Directional Full Duplex Transceivers</vt:lpstr>
      <vt:lpstr>Neighbor Discovery in Directional Transceiver</vt:lpstr>
      <vt:lpstr>Outline</vt:lpstr>
      <vt:lpstr>Application</vt:lpstr>
      <vt:lpstr>Strict requirement of LOS</vt:lpstr>
      <vt:lpstr>Outline</vt:lpstr>
      <vt:lpstr>Discovery by continuation rotation</vt:lpstr>
      <vt:lpstr>Timing Diagram</vt:lpstr>
      <vt:lpstr>Outline</vt:lpstr>
      <vt:lpstr>Algorithm for neighbor discovery</vt:lpstr>
      <vt:lpstr>State transition diagram</vt:lpstr>
      <vt:lpstr>Outline</vt:lpstr>
      <vt:lpstr>Simulation results</vt:lpstr>
      <vt:lpstr>Simulation results … </vt:lpstr>
      <vt:lpstr>PowerPoint Presentation</vt:lpstr>
      <vt:lpstr>Choosing optimal α </vt:lpstr>
      <vt:lpstr>Outline</vt:lpstr>
      <vt:lpstr>Prototype architecture</vt:lpstr>
      <vt:lpstr>A snapshot of the experiment</vt:lpstr>
      <vt:lpstr>Experiment Results</vt:lpstr>
      <vt:lpstr>Outline</vt:lpstr>
      <vt:lpstr>Conclusion</vt:lpstr>
      <vt:lpstr>PowerPoint Presentation</vt:lpstr>
      <vt:lpstr>PowerPoint Presentation</vt:lpstr>
      <vt:lpstr>Theorems</vt:lpstr>
      <vt:lpstr>Reset angular speed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suman</dc:creator>
  <cp:lastModifiedBy>Suman Bhunia</cp:lastModifiedBy>
  <cp:revision>124</cp:revision>
  <cp:lastPrinted>2015-10-26T02:54:00Z</cp:lastPrinted>
  <dcterms:created xsi:type="dcterms:W3CDTF">2014-09-19T19:46:11Z</dcterms:created>
  <dcterms:modified xsi:type="dcterms:W3CDTF">2016-11-01T05:36:36Z</dcterms:modified>
</cp:coreProperties>
</file>

<file path=docProps/thumbnail.jpeg>
</file>